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1"/>
  </p:notesMasterIdLst>
  <p:handoutMasterIdLst>
    <p:handoutMasterId r:id="rId22"/>
  </p:handoutMasterIdLst>
  <p:sldIdLst>
    <p:sldId id="256" r:id="rId6"/>
    <p:sldId id="259" r:id="rId7"/>
    <p:sldId id="304" r:id="rId8"/>
    <p:sldId id="305" r:id="rId9"/>
    <p:sldId id="298" r:id="rId10"/>
    <p:sldId id="313" r:id="rId11"/>
    <p:sldId id="309" r:id="rId12"/>
    <p:sldId id="310" r:id="rId13"/>
    <p:sldId id="311" r:id="rId14"/>
    <p:sldId id="307" r:id="rId15"/>
    <p:sldId id="312" r:id="rId16"/>
    <p:sldId id="281" r:id="rId17"/>
    <p:sldId id="286" r:id="rId18"/>
    <p:sldId id="306" r:id="rId19"/>
    <p:sldId id="273" r:id="rId20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84725" autoAdjust="0"/>
  </p:normalViewPr>
  <p:slideViewPr>
    <p:cSldViewPr snapToGrid="0" snapToObjects="1">
      <p:cViewPr>
        <p:scale>
          <a:sx n="90" d="100"/>
          <a:sy n="90" d="100"/>
        </p:scale>
        <p:origin x="-80" y="-88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1A9B78C9-C02F-4EAC-962C-64BE2D0AC5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22401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CE57C4E2-32A3-4C1E-999F-62AC7B48B589}" type="datetimeFigureOut">
              <a:rPr lang="en-GB"/>
              <a:pPr>
                <a:defRPr/>
              </a:pPr>
              <a:t>15/8/5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7935A57A-D9BA-4E81-AA93-82AB62F959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961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3A362A-4445-4E7E-AE99-48DE16F4C14B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90CC2EB-A1B3-4DB5-B2DD-A143E7E709B6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4C0388B-B3B3-4D3E-804E-CE89D38AFF37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6FAAF27-BAEA-49C7-B3EC-2EE84E9135CC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FE11272-B3F2-4B34-B9E7-D68B9848BD49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57CB680-D723-41B9-946E-B3B185851BDB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DC27D20-6D41-43CB-80A7-FFDC559EABCD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A992169-CC21-419D-9F5C-33E904814223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36FEFDC-DD78-4C35-AA93-032021643E15}" type="slidenum">
              <a:rPr lang="en-US" smtClean="0">
                <a:solidFill>
                  <a:srgbClr val="000000"/>
                </a:solidFill>
              </a:rPr>
              <a:pPr eaLnBrk="1" hangingPunct="1"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7CD799A-5ABC-4D79-AF73-DCC486EF3FE3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6150486-D132-4E62-895E-98B65535AF10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6DD7A97-F382-4049-B1E8-734B8CAC9FDA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4560D5D-A2D3-425C-92E3-7587382BCD40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0D8A3D8-C035-4A7C-AB08-2DDE11A105F0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3CB8CC3-D7C9-4205-9DC0-A787587FF6B2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584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BBCD2-3015-4B93-A4F5-2CF9BFFA136C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45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D703A-0B45-41CB-B987-96A98F2FFA59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13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41D94-047A-49EE-828C-CD5326D1DC9B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794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A2FE-A5B8-4624-B5CD-2CB977A5C158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4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D352D-E2AD-451C-88AC-8FD346091719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214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B5128-3D3C-494C-A1B5-BC66213309D5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00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87D92-373D-45AB-A48B-8E7123E3216D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57AF06EB-7CB0-4BF6-B02A-64E535A2C425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mailto:crpd@ohchr.or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mi.es/" TargetMode="External"/><Relationship Id="rId4" Type="http://schemas.openxmlformats.org/officeDocument/2006/relationships/hyperlink" Target="http://www.ohchr.org/EN/HRBodies/CRPD/Pages/Session6.aspx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zh-CN" sz="3200" b="0" i="1" dirty="0" smtClean="0">
                <a:solidFill>
                  <a:srgbClr val="FFFFFF"/>
                </a:solidFill>
                <a:ea typeface="SimSun" pitchFamily="18" charset="0"/>
              </a:rPr>
              <a:t>模块7.2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zh-CN" b="0" i="0" dirty="0" smtClean="0">
                <a:latin typeface="+mn-ea"/>
                <a:ea typeface="+mn-ea"/>
              </a:rPr>
              <a:t>呈交给</a:t>
            </a:r>
            <a:r>
              <a:rPr lang="fr" dirty="0" smtClean="0">
                <a:latin typeface="+mn-ea"/>
                <a:ea typeface="+mn-ea"/>
              </a:rPr>
              <a:t/>
            </a:r>
            <a:br>
              <a:rPr lang="fr" dirty="0" smtClean="0">
                <a:latin typeface="+mn-ea"/>
                <a:ea typeface="+mn-ea"/>
              </a:rPr>
            </a:br>
            <a:r>
              <a:rPr lang="zh-CN" b="0" i="0" dirty="0" smtClean="0">
                <a:latin typeface="+mn-ea"/>
                <a:ea typeface="+mn-ea"/>
              </a:rPr>
              <a:t>残疾人权利委员会</a:t>
            </a:r>
            <a:r>
              <a:rPr lang="zh-CN" b="1" i="0" dirty="0" smtClean="0">
                <a:solidFill>
                  <a:srgbClr val="FFFFFF"/>
                </a:solidFill>
                <a:latin typeface="+mn-ea"/>
                <a:ea typeface="+mn-ea"/>
              </a:rPr>
              <a:t>的</a:t>
            </a:r>
            <a:r>
              <a:rPr lang="fr" dirty="0" smtClean="0">
                <a:latin typeface="+mn-ea"/>
                <a:ea typeface="+mn-ea"/>
              </a:rPr>
              <a:t/>
            </a:r>
            <a:br>
              <a:rPr lang="fr" dirty="0" smtClean="0">
                <a:latin typeface="+mn-ea"/>
                <a:ea typeface="+mn-ea"/>
              </a:rPr>
            </a:br>
            <a:r>
              <a:rPr lang="zh-CN" b="1" i="0" dirty="0" smtClean="0">
                <a:solidFill>
                  <a:srgbClr val="FFFFFF"/>
                </a:solidFill>
                <a:latin typeface="+mn-ea"/>
                <a:ea typeface="+mn-ea"/>
              </a:rPr>
              <a:t>非正式报告</a:t>
            </a:r>
            <a:r>
              <a:rPr lang="fr" dirty="0" smtClean="0">
                <a:latin typeface="+mn-ea"/>
                <a:ea typeface="+mn-ea"/>
              </a:rPr>
              <a:t/>
            </a:r>
            <a:br>
              <a:rPr lang="fr" dirty="0" smtClean="0">
                <a:latin typeface="+mn-ea"/>
                <a:ea typeface="+mn-ea"/>
              </a:rPr>
            </a:br>
            <a:endParaRPr lang="fr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建议技巧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明确清楚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每个建议仅对应一个行动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确定责任因素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如有可能，应确保建议可衡量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在相关方面为实施制定时间表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将建议与具体的实施挑战联系在一起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避免模糊或笼统的建议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示例：</a:t>
            </a:r>
            <a:r>
              <a:rPr lang="fr" sz="3600" dirty="0" smtClean="0"/>
              <a:t/>
            </a:r>
            <a:br>
              <a:rPr lang="fr" sz="3600" dirty="0" smtClean="0"/>
            </a:br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不歧视建议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342900" indent="-342900">
              <a:buFont typeface="Wingdings" pitchFamily="2" charset="2"/>
              <a:buChar char="ü"/>
              <a:defRPr/>
            </a:pPr>
            <a:endParaRPr lang="en-GB" sz="2400" dirty="0" smtClean="0"/>
          </a:p>
          <a:p>
            <a:pPr>
              <a:defRPr/>
            </a:pPr>
            <a:endParaRPr lang="en-GB" sz="24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16000" y="1839434"/>
            <a:ext cx="7056438" cy="3880882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委员会建议缔约国对信息的收集、分析和宣传进行系统化处理，根据性别、年龄和残疾分类；在这一方面强化能力建设；并根据不同性别制定出不同指标，以便为立法发展、政策制定和机构强化提供支持，从而更好地对公约规定的实施进展情况进行监测和报告。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报告的结构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112838"/>
            <a:ext cx="7056438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小结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目录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方法描述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背景信息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关键事项：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定义、一般原则和义务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基本权利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妇女、女孩和男孩的权利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具体义务</a:t>
            </a:r>
          </a:p>
          <a:p>
            <a:pPr marL="51435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建议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zh-CN" sz="3500" b="1" i="0" dirty="0" smtClean="0">
                <a:solidFill>
                  <a:srgbClr val="006FB7"/>
                </a:solidFill>
                <a:ea typeface="SimSun" pitchFamily="18" charset="0"/>
              </a:rPr>
              <a:t>将报告提交</a:t>
            </a:r>
            <a:r>
              <a:rPr lang="fr" sz="3500" dirty="0" smtClean="0"/>
              <a:t/>
            </a:r>
            <a:br>
              <a:rPr lang="fr" sz="3500" dirty="0" smtClean="0"/>
            </a:br>
            <a:r>
              <a:rPr lang="zh-CN" sz="3500" b="1" i="0" dirty="0" smtClean="0">
                <a:solidFill>
                  <a:srgbClr val="006FB7"/>
                </a:solidFill>
                <a:ea typeface="SimSun" pitchFamily="18" charset="0"/>
              </a:rPr>
              <a:t>至委员会</a:t>
            </a: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zh-CN" sz="2700" b="0" i="1" dirty="0" smtClean="0">
                <a:solidFill>
                  <a:srgbClr val="333333"/>
                </a:solidFill>
                <a:ea typeface="SimSun" pitchFamily="18" charset="0"/>
              </a:rPr>
              <a:t>时间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随同国家报告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在问题列表之前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在建设性对话之前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zh-CN" sz="2700" b="0" i="1" dirty="0" smtClean="0">
                <a:solidFill>
                  <a:srgbClr val="333333"/>
                </a:solidFill>
                <a:ea typeface="SimSun" pitchFamily="18" charset="0"/>
              </a:rPr>
              <a:t>何时会见委员会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在建设性对话开始前的会议里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会议期间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zh-CN" sz="2700" b="0" i="1" dirty="0" smtClean="0">
                <a:solidFill>
                  <a:srgbClr val="333333"/>
                </a:solidFill>
                <a:ea typeface="SimSun" pitchFamily="18" charset="0"/>
              </a:rPr>
              <a:t>方式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  <a:hlinkClick r:id="rId3"/>
              </a:rPr>
              <a:t>crpd@ohchr.org</a:t>
            </a: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zh-CN" sz="3500" b="1" i="0" dirty="0" smtClean="0">
                <a:solidFill>
                  <a:srgbClr val="006FB7"/>
                </a:solidFill>
                <a:ea typeface="SimSun" pitchFamily="18" charset="0"/>
              </a:rPr>
              <a:t>后续行动</a:t>
            </a: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发布新闻稿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举办新闻发布会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继续非正式联盟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会见部委职员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会见议员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会见联合国国家小组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举办全国性会议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举办具体问题研讨会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协助进行实施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监测并报告实施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zh-CN" sz="2800" b="1" i="0" dirty="0" smtClean="0">
                <a:solidFill>
                  <a:srgbClr val="006FB7"/>
                </a:solidFill>
                <a:ea typeface="SimSun" pitchFamily="18" charset="0"/>
              </a:rPr>
              <a:t>参考文献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《残疾人权利公约》</a:t>
            </a:r>
          </a:p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委员会报告准则 (CRDP/C/2/3)</a:t>
            </a:r>
          </a:p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“人权与残疾：2010西班牙非正式报告”。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  <a:hlinkClick r:id="rId3"/>
              </a:rPr>
              <a:t>www.cermi.es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 </a:t>
            </a:r>
          </a:p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西班牙最初报告 </a:t>
            </a:r>
            <a:r>
              <a:rPr lang="zh-CN" sz="2200" b="0" i="1" dirty="0" smtClean="0">
                <a:solidFill>
                  <a:srgbClr val="333333"/>
                </a:solidFill>
                <a:ea typeface="SimSun" pitchFamily="18" charset="0"/>
              </a:rPr>
              <a:t>(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CRPD/C/ESP/1), 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  <a:hlinkClick r:id="rId4"/>
              </a:rPr>
              <a:t>www.ohchr.org/EN/HRBodies/CRPD/Pages/Session6.aspx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 （2012年8月9日访问）</a:t>
            </a: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了解委员会非正式报告的目的和内容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了解起草和提交非正式报告的程序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696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民间社会/NHRI和委员会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什么是非正式报告？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报告结构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方法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数据收集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报告的内容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建议技巧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将报告呈递至委员会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跟进</a:t>
            </a:r>
          </a:p>
          <a:p>
            <a:pPr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874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目标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模块流程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66750"/>
          </a:xfrm>
        </p:spPr>
        <p:txBody>
          <a:bodyPr/>
          <a:lstStyle/>
          <a:p>
            <a:pPr algn="ctr"/>
            <a:r>
              <a:rPr lang="zh-CN" sz="3200" b="1" i="0" dirty="0" smtClean="0">
                <a:solidFill>
                  <a:srgbClr val="006FB7"/>
                </a:solidFill>
                <a:ea typeface="SimSun" pitchFamily="18" charset="0"/>
              </a:rPr>
              <a:t>报告周期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733800" y="1295400"/>
            <a:ext cx="16002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国家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提交报告</a:t>
            </a:r>
          </a:p>
        </p:txBody>
      </p:sp>
      <p:sp>
        <p:nvSpPr>
          <p:cNvPr id="5" name="Oval 4"/>
          <p:cNvSpPr/>
          <p:nvPr/>
        </p:nvSpPr>
        <p:spPr>
          <a:xfrm>
            <a:off x="1333500" y="2441575"/>
            <a:ext cx="1981200" cy="838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委员会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问题列表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47800" y="3810000"/>
            <a:ext cx="17526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国家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提交答案</a:t>
            </a:r>
          </a:p>
        </p:txBody>
      </p:sp>
      <p:sp>
        <p:nvSpPr>
          <p:cNvPr id="9" name="Oval 8"/>
          <p:cNvSpPr/>
          <p:nvPr/>
        </p:nvSpPr>
        <p:spPr>
          <a:xfrm>
            <a:off x="5867400" y="44958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委员会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结论性意见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71600" y="5181600"/>
            <a:ext cx="1638300" cy="80168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民间社会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NHRI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33800" y="4876800"/>
            <a:ext cx="1752600" cy="16002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委员会会议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477000" y="3276600"/>
            <a:ext cx="2057400" cy="7620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国家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实施建议</a:t>
            </a:r>
          </a:p>
        </p:txBody>
      </p:sp>
      <p:sp>
        <p:nvSpPr>
          <p:cNvPr id="16" name="Oval 15"/>
          <p:cNvSpPr/>
          <p:nvPr/>
        </p:nvSpPr>
        <p:spPr>
          <a:xfrm>
            <a:off x="5562600" y="19812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委员会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跟进</a:t>
            </a:r>
          </a:p>
        </p:txBody>
      </p:sp>
      <p:sp>
        <p:nvSpPr>
          <p:cNvPr id="48" name="Circular Arrow 47"/>
          <p:cNvSpPr/>
          <p:nvPr/>
        </p:nvSpPr>
        <p:spPr>
          <a:xfrm rot="8302863" flipH="1">
            <a:off x="3468688" y="2301875"/>
            <a:ext cx="2281237" cy="2341563"/>
          </a:xfrm>
          <a:prstGeom prst="circularArrow">
            <a:avLst>
              <a:gd name="adj1" fmla="val 12500"/>
              <a:gd name="adj2" fmla="val 1059381"/>
              <a:gd name="adj3" fmla="val 20457681"/>
              <a:gd name="adj4" fmla="val 1927376"/>
              <a:gd name="adj5" fmla="val 12500"/>
            </a:avLst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3108325" y="55626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254875" y="1036638"/>
            <a:ext cx="1592263" cy="79216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民间社会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NHRI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908925" y="1971675"/>
            <a:ext cx="469900" cy="396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371600" y="1050925"/>
            <a:ext cx="1608138" cy="80168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民间社会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NHRI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21025" y="15621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392363" y="1971675"/>
            <a:ext cx="0" cy="317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什么是非正式报告？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55700" y="1689100"/>
            <a:ext cx="7056438" cy="403542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该报告旨在为政府向［残疾人权利委员会］呈交的报告提供补充信息，以提供结论性意见，进而更好地实施本公约</a:t>
            </a:r>
          </a:p>
          <a:p>
            <a:pPr>
              <a:defRPr/>
            </a:pPr>
            <a:endParaRPr lang="en-GB" sz="2800" i="1" dirty="0"/>
          </a:p>
          <a:p>
            <a:pPr algn="r">
              <a:defRPr/>
            </a:pPr>
            <a:r>
              <a:rPr lang="en-US" altLang="zh-CN" sz="2800" b="0" i="0" dirty="0" smtClean="0">
                <a:solidFill>
                  <a:srgbClr val="FFFFFF"/>
                </a:solidFill>
                <a:ea typeface="SimSun" pitchFamily="18" charset="0"/>
              </a:rPr>
              <a:t>《</a:t>
            </a: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2010西班牙非正式报告</a:t>
            </a:r>
            <a:r>
              <a:rPr lang="en-US" altLang="zh-CN" sz="2800" b="0" i="0" dirty="0" smtClean="0">
                <a:solidFill>
                  <a:srgbClr val="FFFFFF"/>
                </a:solidFill>
                <a:ea typeface="SimSun" pitchFamily="18" charset="0"/>
              </a:rPr>
              <a:t>》</a:t>
            </a: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 - CERMI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717550" y="274638"/>
            <a:ext cx="8015288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方法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255713"/>
            <a:ext cx="7056438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7725" y="1936750"/>
            <a:ext cx="7620000" cy="44926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关键问题的最初审核</a:t>
            </a:r>
          </a:p>
        </p:txBody>
      </p:sp>
      <p:sp>
        <p:nvSpPr>
          <p:cNvPr id="5" name="Rectangle 4"/>
          <p:cNvSpPr/>
          <p:nvPr/>
        </p:nvSpPr>
        <p:spPr>
          <a:xfrm>
            <a:off x="847725" y="965200"/>
            <a:ext cx="7666038" cy="4000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建立联盟</a:t>
            </a:r>
          </a:p>
        </p:txBody>
      </p:sp>
      <p:sp>
        <p:nvSpPr>
          <p:cNvPr id="3" name="Rectangle 2"/>
          <p:cNvSpPr/>
          <p:nvPr/>
        </p:nvSpPr>
        <p:spPr>
          <a:xfrm>
            <a:off x="1563688" y="2759075"/>
            <a:ext cx="2544762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法律分析</a:t>
            </a:r>
          </a:p>
        </p:txBody>
      </p:sp>
      <p:sp>
        <p:nvSpPr>
          <p:cNvPr id="6" name="Down Arrow 5"/>
          <p:cNvSpPr/>
          <p:nvPr/>
        </p:nvSpPr>
        <p:spPr>
          <a:xfrm>
            <a:off x="4241800" y="1365250"/>
            <a:ext cx="879475" cy="393700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4294188" y="2386013"/>
            <a:ext cx="849312" cy="325437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321300" y="2779713"/>
            <a:ext cx="2590800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数据收集</a:t>
            </a:r>
          </a:p>
        </p:txBody>
      </p:sp>
      <p:sp>
        <p:nvSpPr>
          <p:cNvPr id="8" name="Down Arrow 7"/>
          <p:cNvSpPr/>
          <p:nvPr/>
        </p:nvSpPr>
        <p:spPr>
          <a:xfrm>
            <a:off x="2365375" y="3854450"/>
            <a:ext cx="941388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6145213" y="3867150"/>
            <a:ext cx="941387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08050" y="4559300"/>
            <a:ext cx="7621588" cy="4476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对建议进行分析与确认</a:t>
            </a:r>
          </a:p>
        </p:txBody>
      </p:sp>
      <p:sp>
        <p:nvSpPr>
          <p:cNvPr id="14" name="Rectangle 13"/>
          <p:cNvSpPr/>
          <p:nvPr/>
        </p:nvSpPr>
        <p:spPr>
          <a:xfrm rot="10800000" flipV="1">
            <a:off x="847725" y="5465763"/>
            <a:ext cx="7666038" cy="4381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咨询机构审核及最终确立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4279900" y="5048250"/>
            <a:ext cx="849313" cy="363538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数据收集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417513" y="1192213"/>
            <a:ext cx="8339137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法律和政策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次要素材：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统计学会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部委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联合国和世界银行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国家人权机构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学术资源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申诉（包括法庭案例以及向监察使的申诉）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主要研究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定量 - 家庭调查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定性 – 对权利持有者的采访和专家建议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示例：不歧视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5950" y="1649413"/>
            <a:ext cx="8140700" cy="415448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委员会</a:t>
            </a:r>
            <a:r>
              <a:rPr lang="zh-CN" sz="2800" b="1" i="0" dirty="0" smtClean="0">
                <a:solidFill>
                  <a:srgbClr val="FFFFFF"/>
                </a:solidFill>
                <a:ea typeface="SimSun" pitchFamily="18" charset="0"/>
              </a:rPr>
              <a:t>的报告准则</a:t>
            </a: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要求以下信息：</a:t>
            </a:r>
          </a:p>
          <a:p>
            <a:pPr>
              <a:defRPr/>
            </a:pPr>
            <a:endParaRPr lang="en-GB" sz="2800" dirty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人们能够使用法律来保护自己不受歧视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确保法律保护的有效方法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实现实际平等的政策和计划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示例：不歧视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557213" y="1365250"/>
            <a:ext cx="8199437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7213" y="1365250"/>
            <a:ext cx="8199437" cy="4697413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西班牙</a:t>
            </a:r>
            <a:r>
              <a:rPr lang="zh-CN" sz="2800" b="1" i="0" dirty="0" smtClean="0">
                <a:solidFill>
                  <a:srgbClr val="FFFFFF"/>
                </a:solidFill>
                <a:ea typeface="SimSun" pitchFamily="18" charset="0"/>
              </a:rPr>
              <a:t>政府</a:t>
            </a: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做此回应：</a:t>
            </a:r>
          </a:p>
          <a:p>
            <a:pPr>
              <a:defRPr/>
            </a:pPr>
            <a:endParaRPr lang="en-GB" sz="2800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法律保障完全符合第五条规定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然而，一些法律可能需要根据本公约进行审核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有效的监督和制裁机制都已就位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endParaRPr lang="en-GB" sz="2800" i="1" dirty="0"/>
          </a:p>
          <a:p>
            <a:pPr algn="ctr">
              <a:defRPr/>
            </a:pPr>
            <a:endParaRPr lang="en-GB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示例：不歧视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6900" y="1093788"/>
            <a:ext cx="8159750" cy="49688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sz="2800" dirty="0"/>
          </a:p>
          <a:p>
            <a:pPr>
              <a:defRPr/>
            </a:pP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西班牙</a:t>
            </a:r>
            <a:r>
              <a:rPr lang="zh-CN" sz="2800" b="1" i="0" dirty="0" smtClean="0">
                <a:solidFill>
                  <a:srgbClr val="FFFFFF"/>
                </a:solidFill>
                <a:ea typeface="SimSun" pitchFamily="18" charset="0"/>
              </a:rPr>
              <a:t>非正式报告</a:t>
            </a: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陈述道：</a:t>
            </a:r>
          </a:p>
          <a:p>
            <a:pPr>
              <a:defRPr/>
            </a:pPr>
            <a:endParaRPr lang="en-GB" sz="2800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法律不符合本公约</a:t>
            </a:r>
          </a:p>
          <a:p>
            <a:pPr lvl="2" indent="-457200">
              <a:buFont typeface="Calibri" pitchFamily="34" charset="0"/>
              <a:buChar char="×"/>
              <a:defRPr/>
            </a:pPr>
            <a:r>
              <a:rPr lang="zh-CN" sz="2800" b="0" i="1" smtClean="0">
                <a:solidFill>
                  <a:srgbClr val="FFFFFF"/>
                </a:solidFill>
                <a:ea typeface="SimSun" pitchFamily="18" charset="0"/>
              </a:rPr>
              <a:t>要求残疾</a:t>
            </a:r>
            <a:r>
              <a:rPr lang="zh-CN" altLang="en-US" sz="2800" i="1" smtClean="0">
                <a:solidFill>
                  <a:srgbClr val="FFFFFF"/>
                </a:solidFill>
                <a:ea typeface="SimSun" pitchFamily="18" charset="0"/>
              </a:rPr>
              <a:t>程度至少为</a:t>
            </a:r>
            <a:r>
              <a:rPr lang="zh-CN" sz="2800" b="0" i="1" smtClean="0">
                <a:solidFill>
                  <a:srgbClr val="FFFFFF"/>
                </a:solidFill>
                <a:ea typeface="SimSun" pitchFamily="18" charset="0"/>
              </a:rPr>
              <a:t>33%</a:t>
            </a:r>
            <a:endParaRPr lang="zh-CN" sz="2800" b="0" i="1" dirty="0" smtClean="0">
              <a:solidFill>
                <a:srgbClr val="FFFFFF"/>
              </a:solidFill>
              <a:ea typeface="SimSun" pitchFamily="18" charset="0"/>
            </a:endParaRPr>
          </a:p>
          <a:p>
            <a:pPr>
              <a:defRPr/>
            </a:pPr>
            <a:endParaRPr lang="en-GB" sz="28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监督和制裁机制无效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无可用数据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对于所提交的10项申诉未采取行动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没有区域性覆盖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进程缓慢</a:t>
            </a:r>
          </a:p>
          <a:p>
            <a:pPr marL="457200" indent="-457200">
              <a:buFont typeface="Calibri" pitchFamily="34" charset="0"/>
              <a:buChar char="×"/>
              <a:defRPr/>
            </a:pPr>
            <a:endParaRPr lang="en-GB" sz="28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3271D53C-3F00-45C1-BC00-DC919BF95ADB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sharepoint/v3"/>
    <ds:schemaRef ds:uri="http://purl.org/dc/dcmitype/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2966</TotalTime>
  <Words>360</Words>
  <Application>Microsoft Macintosh PowerPoint</Application>
  <PresentationFormat>全屏显示(4:3)</PresentationFormat>
  <Paragraphs>149</Paragraphs>
  <Slides>15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Thème Office</vt:lpstr>
      <vt:lpstr>呈交给 残疾人权利委员会的 非正式报告 </vt:lpstr>
      <vt:lpstr>PowerPoint 演示文稿</vt:lpstr>
      <vt:lpstr>报告周期</vt:lpstr>
      <vt:lpstr>什么是非正式报告？</vt:lpstr>
      <vt:lpstr>方法</vt:lpstr>
      <vt:lpstr>数据收集</vt:lpstr>
      <vt:lpstr>示例：不歧视</vt:lpstr>
      <vt:lpstr>示例：不歧视</vt:lpstr>
      <vt:lpstr>示例：不歧视</vt:lpstr>
      <vt:lpstr>建议技巧 </vt:lpstr>
      <vt:lpstr>示例： 不歧视建议 </vt:lpstr>
      <vt:lpstr>报告的结构</vt:lpstr>
      <vt:lpstr>将报告提交 至委员会</vt:lpstr>
      <vt:lpstr>后续行动</vt:lpstr>
      <vt:lpstr>参考文献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Zhang Yingxue</cp:lastModifiedBy>
  <cp:revision>225</cp:revision>
  <cp:lastPrinted>2011-10-03T12:56:56Z</cp:lastPrinted>
  <dcterms:created xsi:type="dcterms:W3CDTF">2010-05-19T14:44:31Z</dcterms:created>
  <dcterms:modified xsi:type="dcterms:W3CDTF">2015-08-05T15:16:27Z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